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3225" r:id="rId2"/>
    <p:sldId id="3226" r:id="rId3"/>
    <p:sldId id="3230" r:id="rId4"/>
    <p:sldId id="3231" r:id="rId5"/>
    <p:sldId id="323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7EB"/>
    <a:srgbClr val="FBFBFB"/>
    <a:srgbClr val="FCFEFF"/>
    <a:srgbClr val="EFFFFA"/>
    <a:srgbClr val="EDFFFB"/>
    <a:srgbClr val="FDFEF7"/>
    <a:srgbClr val="FAA300"/>
    <a:srgbClr val="00629B"/>
    <a:srgbClr val="00B5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03" autoAdjust="0"/>
    <p:restoredTop sz="96327" autoAdjust="0"/>
  </p:normalViewPr>
  <p:slideViewPr>
    <p:cSldViewPr snapToGrid="0">
      <p:cViewPr varScale="1">
        <p:scale>
          <a:sx n="127" d="100"/>
          <a:sy n="127" d="100"/>
        </p:scale>
        <p:origin x="824" y="192"/>
      </p:cViewPr>
      <p:guideLst/>
    </p:cSldViewPr>
  </p:slideViewPr>
  <p:notesTextViewPr>
    <p:cViewPr>
      <p:scale>
        <a:sx n="1" d="1"/>
        <a:sy n="1" d="1"/>
      </p:scale>
      <p:origin x="0" y="0"/>
    </p:cViewPr>
  </p:notesTextViewPr>
  <p:notesViewPr>
    <p:cSldViewPr snapToGrid="0">
      <p:cViewPr varScale="1">
        <p:scale>
          <a:sx n="64" d="100"/>
          <a:sy n="64" d="100"/>
        </p:scale>
        <p:origin x="3115"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075AF4-46B8-4398-964D-0585EBBAAD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08A3BBB-640C-416A-930D-6A5E708FAC1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BDD629-2A53-4E8C-A79D-F37C12249FEC}" type="datetimeFigureOut">
              <a:rPr lang="en-US" smtClean="0"/>
              <a:t>1/6/26</a:t>
            </a:fld>
            <a:endParaRPr lang="en-US"/>
          </a:p>
        </p:txBody>
      </p:sp>
      <p:sp>
        <p:nvSpPr>
          <p:cNvPr id="4" name="Footer Placeholder 3">
            <a:extLst>
              <a:ext uri="{FF2B5EF4-FFF2-40B4-BE49-F238E27FC236}">
                <a16:creationId xmlns:a16="http://schemas.microsoft.com/office/drawing/2014/main" id="{5EE554BF-24D4-4FC1-B751-063B173306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716F908-1CC5-4CC8-854B-AFDD6DCB26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603650-2496-4DC2-9927-AA5AADAB5AE5}" type="slidenum">
              <a:rPr lang="en-US" smtClean="0"/>
              <a:t>‹#›</a:t>
            </a:fld>
            <a:endParaRPr lang="en-US"/>
          </a:p>
        </p:txBody>
      </p:sp>
    </p:spTree>
    <p:extLst>
      <p:ext uri="{BB962C8B-B14F-4D97-AF65-F5344CB8AC3E}">
        <p14:creationId xmlns:p14="http://schemas.microsoft.com/office/powerpoint/2010/main" val="2622303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91F925-97E9-4BF7-ABF5-2A82C62BCD77}" type="datetimeFigureOut">
              <a:rPr lang="en-US" smtClean="0"/>
              <a:t>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B7302E-5D77-4614-AF0B-D742E16024AB}" type="slidenum">
              <a:rPr lang="en-US" smtClean="0"/>
              <a:t>‹#›</a:t>
            </a:fld>
            <a:endParaRPr lang="en-US"/>
          </a:p>
        </p:txBody>
      </p:sp>
    </p:spTree>
    <p:extLst>
      <p:ext uri="{BB962C8B-B14F-4D97-AF65-F5344CB8AC3E}">
        <p14:creationId xmlns:p14="http://schemas.microsoft.com/office/powerpoint/2010/main" val="1950694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BB60B-CB02-45BD-B756-17DFC9C8F095}"/>
              </a:ext>
            </a:extLst>
          </p:cNvPr>
          <p:cNvSpPr>
            <a:spLocks noGrp="1"/>
          </p:cNvSpPr>
          <p:nvPr>
            <p:ph type="ctrTitle" hasCustomPrompt="1"/>
          </p:nvPr>
        </p:nvSpPr>
        <p:spPr>
          <a:xfrm>
            <a:off x="1188720" y="1629258"/>
            <a:ext cx="9479280" cy="2387600"/>
          </a:xfrm>
        </p:spPr>
        <p:txBody>
          <a:bodyPr anchor="b"/>
          <a:lstStyle>
            <a:lvl1pPr algn="l">
              <a:lnSpc>
                <a:spcPct val="100000"/>
              </a:lnSpc>
              <a:defRPr sz="5000" b="1"/>
            </a:lvl1pPr>
          </a:lstStyle>
          <a:p>
            <a:r>
              <a:rPr lang="en-US" dirty="0"/>
              <a:t>Click to edit title</a:t>
            </a:r>
          </a:p>
        </p:txBody>
      </p:sp>
      <p:sp>
        <p:nvSpPr>
          <p:cNvPr id="3" name="Subtitle 2">
            <a:extLst>
              <a:ext uri="{FF2B5EF4-FFF2-40B4-BE49-F238E27FC236}">
                <a16:creationId xmlns:a16="http://schemas.microsoft.com/office/drawing/2014/main" id="{D0892233-7270-454D-89F8-6663BCFA816D}"/>
              </a:ext>
            </a:extLst>
          </p:cNvPr>
          <p:cNvSpPr>
            <a:spLocks noGrp="1"/>
          </p:cNvSpPr>
          <p:nvPr>
            <p:ph type="subTitle" idx="1" hasCustomPrompt="1"/>
          </p:nvPr>
        </p:nvSpPr>
        <p:spPr>
          <a:xfrm>
            <a:off x="1188720" y="4108933"/>
            <a:ext cx="9479280" cy="560888"/>
          </a:xfrm>
        </p:spPr>
        <p:txBody>
          <a:bodyPr/>
          <a:lstStyle>
            <a:lvl1pPr marL="0" indent="0" algn="l">
              <a:lnSpc>
                <a:spcPct val="100000"/>
              </a:lnSpc>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13" name="Text Placeholder 12">
            <a:extLst>
              <a:ext uri="{FF2B5EF4-FFF2-40B4-BE49-F238E27FC236}">
                <a16:creationId xmlns:a16="http://schemas.microsoft.com/office/drawing/2014/main" id="{920A864F-3BE6-1C4A-BDA1-792FDACF4673}"/>
              </a:ext>
            </a:extLst>
          </p:cNvPr>
          <p:cNvSpPr>
            <a:spLocks noGrp="1"/>
          </p:cNvSpPr>
          <p:nvPr>
            <p:ph type="body" sz="quarter" idx="13" hasCustomPrompt="1"/>
          </p:nvPr>
        </p:nvSpPr>
        <p:spPr>
          <a:xfrm>
            <a:off x="1188720" y="5312499"/>
            <a:ext cx="9479280" cy="560888"/>
          </a:xfrm>
        </p:spPr>
        <p:txBody>
          <a:bodyPr/>
          <a:lstStyle>
            <a:lvl1pPr algn="l">
              <a:lnSpc>
                <a:spcPct val="100000"/>
              </a:lnSpc>
              <a:buNone/>
              <a:defRPr sz="1600" i="1"/>
            </a:lvl1pPr>
          </a:lstStyle>
          <a:p>
            <a:pPr lvl="0"/>
            <a:r>
              <a:rPr lang="en-US" dirty="0"/>
              <a:t>Click to edit speaker name</a:t>
            </a:r>
          </a:p>
        </p:txBody>
      </p:sp>
      <p:grpSp>
        <p:nvGrpSpPr>
          <p:cNvPr id="16" name="Group 15">
            <a:extLst>
              <a:ext uri="{FF2B5EF4-FFF2-40B4-BE49-F238E27FC236}">
                <a16:creationId xmlns:a16="http://schemas.microsoft.com/office/drawing/2014/main" id="{AB5CA6FC-71E0-9546-B687-F1667BC46D4E}"/>
              </a:ext>
            </a:extLst>
          </p:cNvPr>
          <p:cNvGrpSpPr/>
          <p:nvPr userDrawn="1"/>
        </p:nvGrpSpPr>
        <p:grpSpPr>
          <a:xfrm>
            <a:off x="748043" y="299264"/>
            <a:ext cx="4847584" cy="560888"/>
            <a:chOff x="3942347" y="5995986"/>
            <a:chExt cx="4847584" cy="560888"/>
          </a:xfrm>
        </p:grpSpPr>
        <p:pic>
          <p:nvPicPr>
            <p:cNvPr id="14" name="Picture 13">
              <a:extLst>
                <a:ext uri="{FF2B5EF4-FFF2-40B4-BE49-F238E27FC236}">
                  <a16:creationId xmlns:a16="http://schemas.microsoft.com/office/drawing/2014/main" id="{CE08DDEF-71CA-C047-9D94-C73D1C57D5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942347" y="5995986"/>
              <a:ext cx="2729204" cy="560888"/>
            </a:xfrm>
            <a:prstGeom prst="rect">
              <a:avLst/>
            </a:prstGeom>
          </p:spPr>
        </p:pic>
        <p:pic>
          <p:nvPicPr>
            <p:cNvPr id="15" name="Picture 14">
              <a:extLst>
                <a:ext uri="{FF2B5EF4-FFF2-40B4-BE49-F238E27FC236}">
                  <a16:creationId xmlns:a16="http://schemas.microsoft.com/office/drawing/2014/main" id="{36EDC998-226B-3E43-AEFC-E375B46AE02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491041" y="6082849"/>
              <a:ext cx="1298890" cy="378843"/>
            </a:xfrm>
            <a:prstGeom prst="rect">
              <a:avLst/>
            </a:prstGeom>
          </p:spPr>
        </p:pic>
      </p:grpSp>
    </p:spTree>
    <p:extLst>
      <p:ext uri="{BB962C8B-B14F-4D97-AF65-F5344CB8AC3E}">
        <p14:creationId xmlns:p14="http://schemas.microsoft.com/office/powerpoint/2010/main" val="1592000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0B8D240C-16D7-354C-9983-17BFE06F0AB3}"/>
              </a:ext>
            </a:extLst>
          </p:cNvPr>
          <p:cNvSpPr>
            <a:spLocks noGrp="1"/>
          </p:cNvSpPr>
          <p:nvPr>
            <p:ph type="title"/>
          </p:nvPr>
        </p:nvSpPr>
        <p:spPr>
          <a:xfrm>
            <a:off x="838200" y="589547"/>
            <a:ext cx="10515600" cy="1101141"/>
          </a:xfrm>
          <a:prstGeom prst="rect">
            <a:avLst/>
          </a:prstGeom>
        </p:spPr>
        <p:txBody>
          <a:bodyPr vert="horz" lIns="91440" tIns="45720" rIns="91440" bIns="45720" rtlCol="0" anchor="ctr">
            <a:normAutofit/>
          </a:bodyPr>
          <a:lstStyle>
            <a:lvl1pPr>
              <a:defRPr b="1"/>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10C3F657-1557-2E40-B5D9-BD4DD48BF66D}"/>
              </a:ext>
            </a:extLst>
          </p:cNvPr>
          <p:cNvSpPr>
            <a:spLocks noGrp="1"/>
          </p:cNvSpPr>
          <p:nvPr>
            <p:ph type="body" sz="quarter" idx="10"/>
          </p:nvPr>
        </p:nvSpPr>
        <p:spPr>
          <a:xfrm>
            <a:off x="838199" y="1972676"/>
            <a:ext cx="10515599" cy="37904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7B4F2E-5333-CA4F-8C3C-78FBCA09973A}"/>
              </a:ext>
            </a:extLst>
          </p:cNvPr>
          <p:cNvSpPr>
            <a:spLocks noGrp="1"/>
          </p:cNvSpPr>
          <p:nvPr>
            <p:ph type="sldNum" sz="quarter" idx="4"/>
          </p:nvPr>
        </p:nvSpPr>
        <p:spPr>
          <a:xfrm>
            <a:off x="370778" y="64224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l"/>
            <a:fld id="{8CB389C9-B024-4416-A9BE-661E17652EA1}" type="slidenum">
              <a:rPr lang="en-US" smtClean="0"/>
              <a:pPr/>
              <a:t>‹#›</a:t>
            </a:fld>
            <a:endParaRPr lang="en-US" dirty="0"/>
          </a:p>
        </p:txBody>
      </p:sp>
      <p:pic>
        <p:nvPicPr>
          <p:cNvPr id="5" name="Picture 4">
            <a:extLst>
              <a:ext uri="{FF2B5EF4-FFF2-40B4-BE49-F238E27FC236}">
                <a16:creationId xmlns:a16="http://schemas.microsoft.com/office/drawing/2014/main" id="{292679C9-975A-97D8-80D0-35619CA6C4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276202" y="6384075"/>
            <a:ext cx="1632157" cy="335430"/>
          </a:xfrm>
          <a:prstGeom prst="rect">
            <a:avLst/>
          </a:prstGeom>
        </p:spPr>
      </p:pic>
      <p:pic>
        <p:nvPicPr>
          <p:cNvPr id="8" name="Picture 7">
            <a:extLst>
              <a:ext uri="{FF2B5EF4-FFF2-40B4-BE49-F238E27FC236}">
                <a16:creationId xmlns:a16="http://schemas.microsoft.com/office/drawing/2014/main" id="{A3DE6D28-2667-0271-D7E1-D930961843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284671" y="6456756"/>
            <a:ext cx="651665" cy="190069"/>
          </a:xfrm>
          <a:prstGeom prst="rect">
            <a:avLst/>
          </a:prstGeom>
        </p:spPr>
      </p:pic>
    </p:spTree>
    <p:extLst>
      <p:ext uri="{BB962C8B-B14F-4D97-AF65-F5344CB8AC3E}">
        <p14:creationId xmlns:p14="http://schemas.microsoft.com/office/powerpoint/2010/main" val="3353831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 Only">
    <p:spTree>
      <p:nvGrpSpPr>
        <p:cNvPr id="1" name=""/>
        <p:cNvGrpSpPr/>
        <p:nvPr/>
      </p:nvGrpSpPr>
      <p:grpSpPr>
        <a:xfrm>
          <a:off x="0" y="0"/>
          <a:ext cx="0" cy="0"/>
          <a:chOff x="0" y="0"/>
          <a:chExt cx="0" cy="0"/>
        </a:xfrm>
      </p:grpSpPr>
      <p:pic>
        <p:nvPicPr>
          <p:cNvPr id="4" name="Picture 3" descr="A blue and white background with dots and lines&#10;&#10;AI-generated content may be incorrect.">
            <a:extLst>
              <a:ext uri="{FF2B5EF4-FFF2-40B4-BE49-F238E27FC236}">
                <a16:creationId xmlns:a16="http://schemas.microsoft.com/office/drawing/2014/main" id="{67C6C1D8-F446-31EE-7921-D27BDF225499}"/>
              </a:ext>
            </a:extLst>
          </p:cNvPr>
          <p:cNvPicPr>
            <a:picLocks noChangeAspect="1"/>
          </p:cNvPicPr>
          <p:nvPr userDrawn="1"/>
        </p:nvPicPr>
        <p:blipFill>
          <a:blip r:embed="rId2">
            <a:extLst>
              <a:ext uri="{28A0092B-C50C-407E-A947-70E740481C1C}">
                <a14:useLocalDpi xmlns:a14="http://schemas.microsoft.com/office/drawing/2010/main" val="0"/>
              </a:ext>
            </a:extLst>
          </a:blip>
          <a:srcRect l="26198"/>
          <a:stretch>
            <a:fillRect/>
          </a:stretch>
        </p:blipFill>
        <p:spPr>
          <a:xfrm>
            <a:off x="255664" y="0"/>
            <a:ext cx="11936336" cy="6856998"/>
          </a:xfrm>
          <a:prstGeom prst="rect">
            <a:avLst/>
          </a:prstGeom>
        </p:spPr>
      </p:pic>
      <p:sp>
        <p:nvSpPr>
          <p:cNvPr id="3" name="Title Placeholder 1">
            <a:extLst>
              <a:ext uri="{FF2B5EF4-FFF2-40B4-BE49-F238E27FC236}">
                <a16:creationId xmlns:a16="http://schemas.microsoft.com/office/drawing/2014/main" id="{0B8D240C-16D7-354C-9983-17BFE06F0AB3}"/>
              </a:ext>
            </a:extLst>
          </p:cNvPr>
          <p:cNvSpPr>
            <a:spLocks noGrp="1"/>
          </p:cNvSpPr>
          <p:nvPr>
            <p:ph type="title"/>
          </p:nvPr>
        </p:nvSpPr>
        <p:spPr>
          <a:xfrm>
            <a:off x="838200" y="589547"/>
            <a:ext cx="10515600" cy="1101141"/>
          </a:xfrm>
          <a:prstGeom prst="rect">
            <a:avLst/>
          </a:prstGeom>
        </p:spPr>
        <p:txBody>
          <a:bodyPr vert="horz" lIns="91440" tIns="45720" rIns="91440" bIns="45720" rtlCol="0" anchor="ctr">
            <a:normAutofit/>
          </a:bodyPr>
          <a:lstStyle>
            <a:lvl1pPr>
              <a:defRPr b="1"/>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10C3F657-1557-2E40-B5D9-BD4DD48BF66D}"/>
              </a:ext>
            </a:extLst>
          </p:cNvPr>
          <p:cNvSpPr>
            <a:spLocks noGrp="1"/>
          </p:cNvSpPr>
          <p:nvPr>
            <p:ph type="body" sz="quarter" idx="10"/>
          </p:nvPr>
        </p:nvSpPr>
        <p:spPr>
          <a:xfrm>
            <a:off x="838199" y="1972676"/>
            <a:ext cx="10515599" cy="37904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7B4F2E-5333-CA4F-8C3C-78FBCA09973A}"/>
              </a:ext>
            </a:extLst>
          </p:cNvPr>
          <p:cNvSpPr>
            <a:spLocks noGrp="1"/>
          </p:cNvSpPr>
          <p:nvPr>
            <p:ph type="sldNum" sz="quarter" idx="4"/>
          </p:nvPr>
        </p:nvSpPr>
        <p:spPr>
          <a:xfrm>
            <a:off x="370778" y="64224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l"/>
            <a:fld id="{8CB389C9-B024-4416-A9BE-661E17652EA1}" type="slidenum">
              <a:rPr lang="en-US" smtClean="0"/>
              <a:pPr/>
              <a:t>‹#›</a:t>
            </a:fld>
            <a:endParaRPr lang="en-US" dirty="0"/>
          </a:p>
        </p:txBody>
      </p:sp>
      <p:pic>
        <p:nvPicPr>
          <p:cNvPr id="5" name="Picture 4">
            <a:extLst>
              <a:ext uri="{FF2B5EF4-FFF2-40B4-BE49-F238E27FC236}">
                <a16:creationId xmlns:a16="http://schemas.microsoft.com/office/drawing/2014/main" id="{292679C9-975A-97D8-80D0-35619CA6C4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276204" y="6384075"/>
            <a:ext cx="1632153" cy="335430"/>
          </a:xfrm>
          <a:prstGeom prst="rect">
            <a:avLst/>
          </a:prstGeom>
        </p:spPr>
      </p:pic>
      <p:pic>
        <p:nvPicPr>
          <p:cNvPr id="8" name="Picture 7">
            <a:extLst>
              <a:ext uri="{FF2B5EF4-FFF2-40B4-BE49-F238E27FC236}">
                <a16:creationId xmlns:a16="http://schemas.microsoft.com/office/drawing/2014/main" id="{A3DE6D28-2667-0271-D7E1-D930961843C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284671" y="6456756"/>
            <a:ext cx="651665" cy="190069"/>
          </a:xfrm>
          <a:prstGeom prst="rect">
            <a:avLst/>
          </a:prstGeom>
        </p:spPr>
      </p:pic>
    </p:spTree>
    <p:extLst>
      <p:ext uri="{BB962C8B-B14F-4D97-AF65-F5344CB8AC3E}">
        <p14:creationId xmlns:p14="http://schemas.microsoft.com/office/powerpoint/2010/main" val="651247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C2CDDA-B9B5-4E01-A278-C81382826C5D}"/>
              </a:ext>
            </a:extLst>
          </p:cNvPr>
          <p:cNvSpPr>
            <a:spLocks noGrp="1"/>
          </p:cNvSpPr>
          <p:nvPr>
            <p:ph type="pic" sz="quarter" idx="10"/>
          </p:nvPr>
        </p:nvSpPr>
        <p:spPr>
          <a:xfrm>
            <a:off x="0" y="0"/>
            <a:ext cx="12192000" cy="6858000"/>
          </a:xfrm>
        </p:spPr>
        <p:txBody>
          <a:bodyPr/>
          <a:lstStyle/>
          <a:p>
            <a:r>
              <a:rPr lang="en-US"/>
              <a:t>Click icon to add picture</a:t>
            </a:r>
          </a:p>
        </p:txBody>
      </p:sp>
    </p:spTree>
    <p:extLst>
      <p:ext uri="{BB962C8B-B14F-4D97-AF65-F5344CB8AC3E}">
        <p14:creationId xmlns:p14="http://schemas.microsoft.com/office/powerpoint/2010/main" val="2077969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Text and Onee Picture -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0" name="drop.png"/>
          <p:cNvSpPr>
            <a:spLocks noGrp="1"/>
          </p:cNvSpPr>
          <p:nvPr>
            <p:ph type="pic" idx="13"/>
          </p:nvPr>
        </p:nvSpPr>
        <p:spPr>
          <a:xfrm>
            <a:off x="251128" y="-2118"/>
            <a:ext cx="5025435" cy="6860117"/>
          </a:xfrm>
          <a:prstGeom prst="rect">
            <a:avLst/>
          </a:prstGeom>
          <a:solidFill>
            <a:schemeClr val="bg2">
              <a:lumMod val="90000"/>
            </a:schemeClr>
          </a:solidFill>
        </p:spPr>
        <p:txBody>
          <a:bodyPr lIns="91439" tIns="45719" rIns="91439" bIns="45719" anchor="t">
            <a:noAutofit/>
          </a:bodyPr>
          <a:lstStyle/>
          <a:p>
            <a:r>
              <a:rPr lang="en-US"/>
              <a:t>Click icon to add picture</a:t>
            </a:r>
            <a:endParaRPr/>
          </a:p>
        </p:txBody>
      </p:sp>
      <p:sp>
        <p:nvSpPr>
          <p:cNvPr id="4" name="Slide Number Placeholder 5">
            <a:extLst>
              <a:ext uri="{FF2B5EF4-FFF2-40B4-BE49-F238E27FC236}">
                <a16:creationId xmlns:a16="http://schemas.microsoft.com/office/drawing/2014/main" id="{76A45223-0568-DD4D-9895-CEEE26099C83}"/>
              </a:ext>
            </a:extLst>
          </p:cNvPr>
          <p:cNvSpPr>
            <a:spLocks noGrp="1"/>
          </p:cNvSpPr>
          <p:nvPr>
            <p:ph type="sldNum" sz="quarter" idx="4"/>
          </p:nvPr>
        </p:nvSpPr>
        <p:spPr>
          <a:xfrm>
            <a:off x="592328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389C9-B024-4416-A9BE-661E17652EA1}" type="slidenum">
              <a:rPr lang="en-US" smtClean="0"/>
              <a:pPr/>
              <a:t>‹#›</a:t>
            </a:fld>
            <a:endParaRPr lang="en-US" dirty="0"/>
          </a:p>
        </p:txBody>
      </p:sp>
    </p:spTree>
    <p:extLst>
      <p:ext uri="{BB962C8B-B14F-4D97-AF65-F5344CB8AC3E}">
        <p14:creationId xmlns:p14="http://schemas.microsoft.com/office/powerpoint/2010/main" val="4554607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lank copy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26156C97-13FE-7449-A8CD-18D81AC4B97C}"/>
              </a:ext>
            </a:extLst>
          </p:cNvPr>
          <p:cNvSpPr/>
          <p:nvPr userDrawn="1"/>
        </p:nvSpPr>
        <p:spPr>
          <a:xfrm>
            <a:off x="7724274" y="298349"/>
            <a:ext cx="3801979" cy="6220496"/>
          </a:xfrm>
          <a:prstGeom prst="rect">
            <a:avLst/>
          </a:prstGeom>
          <a:noFill/>
          <a:ln w="38100">
            <a:solidFill>
              <a:schemeClr val="accent1"/>
            </a:solidFill>
            <a:miter lim="400000"/>
          </a:ln>
        </p:spPr>
        <p:txBody>
          <a:bodyPr lIns="0" tIns="0" rIns="0" bIns="0" anchor="ctr"/>
          <a:lstStyle/>
          <a:p>
            <a:pPr algn="ctr">
              <a:defRPr sz="2200" b="0">
                <a:solidFill>
                  <a:srgbClr val="FFFFFF"/>
                </a:solidFill>
                <a:latin typeface="+mj-lt"/>
                <a:ea typeface="+mj-ea"/>
                <a:cs typeface="+mj-cs"/>
                <a:sym typeface="Roboto Slab Regular"/>
              </a:defRPr>
            </a:pPr>
            <a:endParaRPr sz="1100">
              <a:latin typeface="+mj-lt"/>
            </a:endParaRPr>
          </a:p>
        </p:txBody>
      </p:sp>
      <p:sp>
        <p:nvSpPr>
          <p:cNvPr id="58" name="drop.png"/>
          <p:cNvSpPr>
            <a:spLocks noGrp="1"/>
          </p:cNvSpPr>
          <p:nvPr>
            <p:ph type="pic" sz="quarter" idx="14"/>
          </p:nvPr>
        </p:nvSpPr>
        <p:spPr>
          <a:xfrm>
            <a:off x="7328080" y="0"/>
            <a:ext cx="3902298" cy="3336408"/>
          </a:xfrm>
          <a:prstGeom prst="rect">
            <a:avLst/>
          </a:prstGeom>
          <a:solidFill>
            <a:schemeClr val="bg2">
              <a:lumMod val="90000"/>
            </a:schemeClr>
          </a:solidFill>
        </p:spPr>
        <p:txBody>
          <a:bodyPr lIns="91439" tIns="45719" rIns="91439" bIns="45719" anchor="t">
            <a:noAutofit/>
          </a:bodyPr>
          <a:lstStyle/>
          <a:p>
            <a:r>
              <a:rPr lang="en-US"/>
              <a:t>Click icon to add picture</a:t>
            </a:r>
            <a:endParaRPr/>
          </a:p>
        </p:txBody>
      </p:sp>
      <p:sp>
        <p:nvSpPr>
          <p:cNvPr id="59" name="drop.png"/>
          <p:cNvSpPr>
            <a:spLocks noGrp="1"/>
          </p:cNvSpPr>
          <p:nvPr>
            <p:ph type="pic" sz="quarter" idx="15"/>
          </p:nvPr>
        </p:nvSpPr>
        <p:spPr>
          <a:xfrm>
            <a:off x="8010658" y="3521592"/>
            <a:ext cx="4181341" cy="3336408"/>
          </a:xfrm>
          <a:prstGeom prst="rect">
            <a:avLst/>
          </a:prstGeom>
          <a:solidFill>
            <a:schemeClr val="bg2">
              <a:lumMod val="90000"/>
            </a:schemeClr>
          </a:solidFill>
        </p:spPr>
        <p:txBody>
          <a:bodyPr lIns="91439" tIns="45719" rIns="91439" bIns="45719" anchor="t">
            <a:noAutofit/>
          </a:bodyPr>
          <a:lstStyle/>
          <a:p>
            <a:r>
              <a:rPr lang="en-US"/>
              <a:t>Click icon to add picture</a:t>
            </a:r>
            <a:endParaRPr/>
          </a:p>
        </p:txBody>
      </p:sp>
      <p:sp>
        <p:nvSpPr>
          <p:cNvPr id="4" name="Slide Number Placeholder 5">
            <a:extLst>
              <a:ext uri="{FF2B5EF4-FFF2-40B4-BE49-F238E27FC236}">
                <a16:creationId xmlns:a16="http://schemas.microsoft.com/office/drawing/2014/main" id="{3800C509-1969-DC48-AF22-53028AA0109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ctr"/>
            <a:fld id="{8CB389C9-B024-4416-A9BE-661E17652EA1}" type="slidenum">
              <a:rPr lang="en-US" smtClean="0"/>
              <a:pPr/>
              <a:t>‹#›</a:t>
            </a:fld>
            <a:endParaRPr lang="en-US"/>
          </a:p>
        </p:txBody>
      </p:sp>
    </p:spTree>
    <p:extLst>
      <p:ext uri="{BB962C8B-B14F-4D97-AF65-F5344CB8AC3E}">
        <p14:creationId xmlns:p14="http://schemas.microsoft.com/office/powerpoint/2010/main" val="126837502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Three Pictures -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8" name="drop.png"/>
          <p:cNvSpPr>
            <a:spLocks noGrp="1"/>
          </p:cNvSpPr>
          <p:nvPr>
            <p:ph type="pic" sz="quarter" idx="14"/>
          </p:nvPr>
        </p:nvSpPr>
        <p:spPr>
          <a:xfrm>
            <a:off x="4587767" y="4527276"/>
            <a:ext cx="4419658" cy="2330725"/>
          </a:xfrm>
          <a:prstGeom prst="rect">
            <a:avLst/>
          </a:prstGeom>
          <a:solidFill>
            <a:schemeClr val="bg2">
              <a:lumMod val="90000"/>
            </a:schemeClr>
          </a:solidFill>
        </p:spPr>
        <p:txBody>
          <a:bodyPr lIns="91439" tIns="45719" rIns="91439" bIns="45719" anchor="t">
            <a:noAutofit/>
          </a:bodyPr>
          <a:lstStyle/>
          <a:p>
            <a:r>
              <a:rPr lang="en-US"/>
              <a:t>Click icon to add picture</a:t>
            </a:r>
            <a:endParaRPr/>
          </a:p>
        </p:txBody>
      </p:sp>
      <p:sp>
        <p:nvSpPr>
          <p:cNvPr id="59" name="drop.png"/>
          <p:cNvSpPr>
            <a:spLocks noGrp="1"/>
          </p:cNvSpPr>
          <p:nvPr>
            <p:ph type="pic" sz="quarter" idx="15"/>
          </p:nvPr>
        </p:nvSpPr>
        <p:spPr>
          <a:xfrm>
            <a:off x="0" y="4527276"/>
            <a:ext cx="4419658" cy="2330724"/>
          </a:xfrm>
          <a:prstGeom prst="rect">
            <a:avLst/>
          </a:prstGeom>
          <a:solidFill>
            <a:schemeClr val="bg2">
              <a:lumMod val="90000"/>
            </a:schemeClr>
          </a:solidFill>
        </p:spPr>
        <p:txBody>
          <a:bodyPr lIns="91439" tIns="45719" rIns="91439" bIns="45719" anchor="t">
            <a:noAutofit/>
          </a:bodyPr>
          <a:lstStyle/>
          <a:p>
            <a:r>
              <a:rPr lang="en-US"/>
              <a:t>Click icon to add picture</a:t>
            </a:r>
            <a:endParaRPr/>
          </a:p>
        </p:txBody>
      </p:sp>
      <p:sp>
        <p:nvSpPr>
          <p:cNvPr id="4" name="drop.png">
            <a:extLst>
              <a:ext uri="{FF2B5EF4-FFF2-40B4-BE49-F238E27FC236}">
                <a16:creationId xmlns:a16="http://schemas.microsoft.com/office/drawing/2014/main" id="{B9DC3D83-FA4E-468A-95D9-2C8C1F43610A}"/>
              </a:ext>
            </a:extLst>
          </p:cNvPr>
          <p:cNvSpPr>
            <a:spLocks noGrp="1"/>
          </p:cNvSpPr>
          <p:nvPr>
            <p:ph type="pic" sz="quarter" idx="16"/>
          </p:nvPr>
        </p:nvSpPr>
        <p:spPr>
          <a:xfrm>
            <a:off x="0" y="1"/>
            <a:ext cx="4419658" cy="4361794"/>
          </a:xfrm>
          <a:prstGeom prst="rect">
            <a:avLst/>
          </a:prstGeom>
          <a:solidFill>
            <a:schemeClr val="bg2">
              <a:lumMod val="90000"/>
            </a:schemeClr>
          </a:solidFill>
        </p:spPr>
        <p:txBody>
          <a:bodyPr lIns="91439" tIns="45719" rIns="91439" bIns="45719" anchor="t">
            <a:noAutofit/>
          </a:bodyPr>
          <a:lstStyle/>
          <a:p>
            <a:r>
              <a:rPr lang="en-US"/>
              <a:t>Click icon to add picture</a:t>
            </a:r>
            <a:endParaRPr/>
          </a:p>
        </p:txBody>
      </p:sp>
    </p:spTree>
    <p:extLst>
      <p:ext uri="{BB962C8B-B14F-4D97-AF65-F5344CB8AC3E}">
        <p14:creationId xmlns:p14="http://schemas.microsoft.com/office/powerpoint/2010/main" val="341961297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028A7F-4AEF-4F80-8172-3A4371A3B9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8135955-B0AA-4C02-983D-A7588BEB537B}"/>
              </a:ext>
            </a:extLst>
          </p:cNvPr>
          <p:cNvSpPr>
            <a:spLocks noGrp="1"/>
          </p:cNvSpPr>
          <p:nvPr>
            <p:ph type="body" idx="1"/>
          </p:nvPr>
        </p:nvSpPr>
        <p:spPr>
          <a:xfrm>
            <a:off x="838200" y="1825625"/>
            <a:ext cx="10515600" cy="37895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4B52D48-5727-4CCC-93ED-C6E19D4048A0}"/>
              </a:ext>
            </a:extLst>
          </p:cNvPr>
          <p:cNvSpPr>
            <a:spLocks noGrp="1"/>
          </p:cNvSpPr>
          <p:nvPr>
            <p:ph type="sldNum" sz="quarter" idx="4"/>
          </p:nvPr>
        </p:nvSpPr>
        <p:spPr>
          <a:xfrm>
            <a:off x="363731" y="643346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l"/>
            <a:fld id="{8CB389C9-B024-4416-A9BE-661E17652EA1}" type="slidenum">
              <a:rPr lang="en-US" smtClean="0"/>
              <a:pPr/>
              <a:t>‹#›</a:t>
            </a:fld>
            <a:endParaRPr lang="en-US" dirty="0"/>
          </a:p>
        </p:txBody>
      </p:sp>
      <p:pic>
        <p:nvPicPr>
          <p:cNvPr id="8" name="Picture 7">
            <a:extLst>
              <a:ext uri="{FF2B5EF4-FFF2-40B4-BE49-F238E27FC236}">
                <a16:creationId xmlns:a16="http://schemas.microsoft.com/office/drawing/2014/main" id="{E968C044-446D-8D49-A8C6-C27477043F74}"/>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p:blipFill>
        <p:spPr>
          <a:xfrm>
            <a:off x="9276202" y="6384075"/>
            <a:ext cx="1632157" cy="335430"/>
          </a:xfrm>
          <a:prstGeom prst="rect">
            <a:avLst/>
          </a:prstGeom>
        </p:spPr>
      </p:pic>
      <p:pic>
        <p:nvPicPr>
          <p:cNvPr id="11" name="Picture 10">
            <a:extLst>
              <a:ext uri="{FF2B5EF4-FFF2-40B4-BE49-F238E27FC236}">
                <a16:creationId xmlns:a16="http://schemas.microsoft.com/office/drawing/2014/main" id="{B7F68367-6727-734E-AB36-D69D5BD56C4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1284671" y="6456756"/>
            <a:ext cx="651665" cy="190069"/>
          </a:xfrm>
          <a:prstGeom prst="rect">
            <a:avLst/>
          </a:prstGeom>
        </p:spPr>
      </p:pic>
    </p:spTree>
    <p:extLst>
      <p:ext uri="{BB962C8B-B14F-4D97-AF65-F5344CB8AC3E}">
        <p14:creationId xmlns:p14="http://schemas.microsoft.com/office/powerpoint/2010/main" val="2768851691"/>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75" r:id="rId3"/>
    <p:sldLayoutId id="2147483659" r:id="rId4"/>
    <p:sldLayoutId id="2147483664" r:id="rId5"/>
    <p:sldLayoutId id="2147483666" r:id="rId6"/>
    <p:sldLayoutId id="2147483665" r:id="rId7"/>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circular pattern with lines and dots&#10;&#10;AI-generated content may be incorrect.">
            <a:extLst>
              <a:ext uri="{FF2B5EF4-FFF2-40B4-BE49-F238E27FC236}">
                <a16:creationId xmlns:a16="http://schemas.microsoft.com/office/drawing/2014/main" id="{128C9C86-4DB2-B16C-F1D9-BE6292FF62E1}"/>
              </a:ext>
            </a:extLst>
          </p:cNvPr>
          <p:cNvPicPr>
            <a:picLocks noChangeAspect="1"/>
          </p:cNvPicPr>
          <p:nvPr/>
        </p:nvPicPr>
        <p:blipFill>
          <a:blip r:embed="rId2">
            <a:extLst>
              <a:ext uri="{28A0092B-C50C-407E-A947-70E740481C1C}">
                <a14:useLocalDpi xmlns:a14="http://schemas.microsoft.com/office/drawing/2010/main" val="0"/>
              </a:ext>
            </a:extLst>
          </a:blip>
          <a:srcRect l="32548" r="31865" b="279"/>
          <a:stretch>
            <a:fillRect/>
          </a:stretch>
        </p:blipFill>
        <p:spPr>
          <a:xfrm>
            <a:off x="247650" y="0"/>
            <a:ext cx="4894553" cy="6858000"/>
          </a:xfrm>
          <a:prstGeom prst="rect">
            <a:avLst/>
          </a:prstGeom>
        </p:spPr>
      </p:pic>
      <p:sp>
        <p:nvSpPr>
          <p:cNvPr id="10" name="Rectangle 9">
            <a:extLst>
              <a:ext uri="{FF2B5EF4-FFF2-40B4-BE49-F238E27FC236}">
                <a16:creationId xmlns:a16="http://schemas.microsoft.com/office/drawing/2014/main" id="{88E71DF6-2CBD-39BA-4249-8E77C8111655}"/>
              </a:ext>
            </a:extLst>
          </p:cNvPr>
          <p:cNvSpPr/>
          <p:nvPr/>
        </p:nvSpPr>
        <p:spPr>
          <a:xfrm>
            <a:off x="238346" y="0"/>
            <a:ext cx="4894553" cy="6858000"/>
          </a:xfrm>
          <a:prstGeom prst="rect">
            <a:avLst/>
          </a:prstGeom>
          <a:solidFill>
            <a:schemeClr val="tx1">
              <a:alpha val="4117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5">
            <a:extLst>
              <a:ext uri="{FF2B5EF4-FFF2-40B4-BE49-F238E27FC236}">
                <a16:creationId xmlns:a16="http://schemas.microsoft.com/office/drawing/2014/main" id="{5A24F0ED-F306-4742-9D6B-A0A98FB9C2D9}"/>
              </a:ext>
            </a:extLst>
          </p:cNvPr>
          <p:cNvSpPr>
            <a:spLocks noGrp="1"/>
          </p:cNvSpPr>
          <p:nvPr>
            <p:ph type="sldNum" sz="quarter" idx="4"/>
          </p:nvPr>
        </p:nvSpPr>
        <p:spPr>
          <a:xfrm>
            <a:off x="44789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CB389C9-B024-4416-A9BE-661E17652EA1}" type="slidenum">
              <a:rPr lang="en-US" smtClean="0"/>
              <a:pPr algn="l"/>
              <a:t>1</a:t>
            </a:fld>
            <a:endParaRPr lang="en-US" dirty="0"/>
          </a:p>
        </p:txBody>
      </p:sp>
      <p:sp>
        <p:nvSpPr>
          <p:cNvPr id="7" name="TextBox 6">
            <a:extLst>
              <a:ext uri="{FF2B5EF4-FFF2-40B4-BE49-F238E27FC236}">
                <a16:creationId xmlns:a16="http://schemas.microsoft.com/office/drawing/2014/main" id="{5E092225-0FAD-A189-DFFB-EA793AE321CD}"/>
              </a:ext>
            </a:extLst>
          </p:cNvPr>
          <p:cNvSpPr txBox="1"/>
          <p:nvPr/>
        </p:nvSpPr>
        <p:spPr>
          <a:xfrm>
            <a:off x="5634496" y="468719"/>
            <a:ext cx="6109608" cy="6410473"/>
          </a:xfrm>
          <a:prstGeom prst="rect">
            <a:avLst/>
          </a:prstGeom>
          <a:noFill/>
        </p:spPr>
        <p:txBody>
          <a:bodyPr wrap="square" numCol="1" spcCol="274320" rtlCol="0">
            <a:spAutoFit/>
          </a:bodyPr>
          <a:lstStyle/>
          <a:p>
            <a:pPr>
              <a:lnSpc>
                <a:spcPts val="1860"/>
              </a:lnSpc>
            </a:pPr>
            <a:r>
              <a:rPr lang="en-US" sz="1300" dirty="0"/>
              <a:t>The IEEE Computer Society Strategic Plan 2026-2030 outlines crosscutting and overarching areas of focus for our growth and success in the next five years.  These goals serve as priorities for all of our programs, products, and services, and advance the Society's vision “to be the leading provider of technical information, community services, and personalized services to the world's computing professionals.”  Society staff and volunteers at all levels of the organization are essential to the success of these goals, and the organization overall.  Progress on these goals will support the Society goal to “be essential to the global technical community and computer professionals everywhere and be universally recognized for the contributions of technical professionals in developing and applying technology to improve global conditions.”</a:t>
            </a:r>
          </a:p>
          <a:p>
            <a:pPr>
              <a:lnSpc>
                <a:spcPts val="1860"/>
              </a:lnSpc>
            </a:pPr>
            <a:br>
              <a:rPr lang="en-US" sz="1300" dirty="0"/>
            </a:br>
            <a:endParaRPr lang="en-US" sz="1300" dirty="0"/>
          </a:p>
          <a:p>
            <a:pPr>
              <a:lnSpc>
                <a:spcPts val="1860"/>
              </a:lnSpc>
            </a:pPr>
            <a:r>
              <a:rPr lang="en-US" sz="1300" dirty="0"/>
              <a:t>This strategic plan aligns with the 2025-2030 IEEE Strategic Plan and the 2025-2030 IEEE Technical Activities Strategic Plan.  Our goals support the broader IEEE and IEEE Technical Activities goals, and the IEEE core values of growth and nurturing, trust, partnership, integrity in action, global community building, and service to humanity are implicit in all IEEE Computer Society goals.  </a:t>
            </a:r>
          </a:p>
          <a:p>
            <a:pPr>
              <a:lnSpc>
                <a:spcPts val="1860"/>
              </a:lnSpc>
            </a:pPr>
            <a:br>
              <a:rPr lang="en-US" sz="1300" dirty="0"/>
            </a:br>
            <a:endParaRPr lang="en-US" sz="1300" dirty="0"/>
          </a:p>
          <a:p>
            <a:pPr>
              <a:lnSpc>
                <a:spcPts val="1860"/>
              </a:lnSpc>
            </a:pPr>
            <a:r>
              <a:rPr lang="en-US" sz="1300" dirty="0"/>
              <a:t>The goals below should be used to develop annual tactical plans for 2026-2030 with actionable initiatives to ensure that the goal objectives are accomplished.  These initiatives should be developed by volunteer leadership, including each program board, and will encompass efforts within the Society, as well as partnerships with other areas of the IEEE and external partners. </a:t>
            </a:r>
          </a:p>
          <a:p>
            <a:pPr>
              <a:lnSpc>
                <a:spcPts val="1860"/>
              </a:lnSpc>
            </a:pPr>
            <a:br>
              <a:rPr lang="en-US" sz="1300" dirty="0"/>
            </a:br>
            <a:endParaRPr lang="en-US" sz="1300" dirty="0"/>
          </a:p>
        </p:txBody>
      </p:sp>
      <p:sp>
        <p:nvSpPr>
          <p:cNvPr id="2" name="Title 1">
            <a:extLst>
              <a:ext uri="{FF2B5EF4-FFF2-40B4-BE49-F238E27FC236}">
                <a16:creationId xmlns:a16="http://schemas.microsoft.com/office/drawing/2014/main" id="{CAE992A7-3436-A646-89CC-0035D46A746C}"/>
              </a:ext>
            </a:extLst>
          </p:cNvPr>
          <p:cNvSpPr>
            <a:spLocks noGrp="1"/>
          </p:cNvSpPr>
          <p:nvPr>
            <p:ph type="title"/>
          </p:nvPr>
        </p:nvSpPr>
        <p:spPr>
          <a:xfrm>
            <a:off x="767855" y="3839772"/>
            <a:ext cx="4383652" cy="677590"/>
          </a:xfrm>
        </p:spPr>
        <p:txBody>
          <a:bodyPr>
            <a:normAutofit/>
          </a:bodyPr>
          <a:lstStyle/>
          <a:p>
            <a:r>
              <a:rPr lang="en-US" sz="3600" b="0" dirty="0">
                <a:solidFill>
                  <a:schemeClr val="bg1"/>
                </a:solidFill>
              </a:rPr>
              <a:t>Introduction</a:t>
            </a:r>
          </a:p>
        </p:txBody>
      </p:sp>
      <p:cxnSp>
        <p:nvCxnSpPr>
          <p:cNvPr id="13" name="Straight Connector 12">
            <a:extLst>
              <a:ext uri="{FF2B5EF4-FFF2-40B4-BE49-F238E27FC236}">
                <a16:creationId xmlns:a16="http://schemas.microsoft.com/office/drawing/2014/main" id="{C0D1D90C-F5FB-2D25-236E-3BB6D772E7D2}"/>
              </a:ext>
            </a:extLst>
          </p:cNvPr>
          <p:cNvCxnSpPr/>
          <p:nvPr/>
        </p:nvCxnSpPr>
        <p:spPr>
          <a:xfrm>
            <a:off x="844055" y="3635458"/>
            <a:ext cx="1752600" cy="0"/>
          </a:xfrm>
          <a:prstGeom prst="line">
            <a:avLst/>
          </a:prstGeom>
          <a:ln w="57150">
            <a:solidFill>
              <a:srgbClr val="FAA3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A506820-D721-A9A7-38F0-2ABE17BF2DD5}"/>
              </a:ext>
            </a:extLst>
          </p:cNvPr>
          <p:cNvSpPr txBox="1"/>
          <p:nvPr/>
        </p:nvSpPr>
        <p:spPr>
          <a:xfrm>
            <a:off x="709486" y="1940192"/>
            <a:ext cx="3986541" cy="1415772"/>
          </a:xfrm>
          <a:prstGeom prst="rect">
            <a:avLst/>
          </a:prstGeom>
          <a:noFill/>
        </p:spPr>
        <p:txBody>
          <a:bodyPr wrap="none" rtlCol="0">
            <a:spAutoFit/>
          </a:bodyPr>
          <a:lstStyle/>
          <a:p>
            <a:r>
              <a:rPr lang="en-US" sz="4300" b="1" dirty="0">
                <a:solidFill>
                  <a:schemeClr val="bg1"/>
                </a:solidFill>
              </a:rPr>
              <a:t>STRATEGIC PLAN</a:t>
            </a:r>
          </a:p>
          <a:p>
            <a:r>
              <a:rPr lang="en-US" sz="4300" b="1" dirty="0">
                <a:solidFill>
                  <a:schemeClr val="bg1"/>
                </a:solidFill>
              </a:rPr>
              <a:t>2026-2030</a:t>
            </a:r>
          </a:p>
        </p:txBody>
      </p:sp>
    </p:spTree>
    <p:extLst>
      <p:ext uri="{BB962C8B-B14F-4D97-AF65-F5344CB8AC3E}">
        <p14:creationId xmlns:p14="http://schemas.microsoft.com/office/powerpoint/2010/main" val="306475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DF128-CE67-C0C8-BA74-F0A9C6E6AD56}"/>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03ACBD8-962D-F152-F00A-1C5189045D80}"/>
              </a:ext>
            </a:extLst>
          </p:cNvPr>
          <p:cNvSpPr>
            <a:spLocks noGrp="1"/>
          </p:cNvSpPr>
          <p:nvPr>
            <p:ph type="sldNum" sz="quarter" idx="4"/>
          </p:nvPr>
        </p:nvSpPr>
        <p:spPr>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CB389C9-B024-4416-A9BE-661E17652EA1}" type="slidenum">
              <a:rPr lang="en-US" smtClean="0"/>
              <a:pPr algn="l"/>
              <a:t>2</a:t>
            </a:fld>
            <a:endParaRPr lang="en-US" dirty="0"/>
          </a:p>
        </p:txBody>
      </p:sp>
      <p:sp>
        <p:nvSpPr>
          <p:cNvPr id="7" name="TextBox 6">
            <a:extLst>
              <a:ext uri="{FF2B5EF4-FFF2-40B4-BE49-F238E27FC236}">
                <a16:creationId xmlns:a16="http://schemas.microsoft.com/office/drawing/2014/main" id="{5FEF7804-7964-02F3-7DD3-E1CD79B483ED}"/>
              </a:ext>
            </a:extLst>
          </p:cNvPr>
          <p:cNvSpPr txBox="1"/>
          <p:nvPr/>
        </p:nvSpPr>
        <p:spPr>
          <a:xfrm>
            <a:off x="888999" y="2848651"/>
            <a:ext cx="4881881" cy="2308324"/>
          </a:xfrm>
          <a:prstGeom prst="rect">
            <a:avLst/>
          </a:prstGeom>
          <a:noFill/>
        </p:spPr>
        <p:txBody>
          <a:bodyPr wrap="square" numCol="2" spcCol="274320" rtlCol="0">
            <a:spAutoFit/>
          </a:bodyPr>
          <a:lstStyle/>
          <a:p>
            <a:r>
              <a:rPr lang="en-US" sz="1200" dirty="0"/>
              <a:t>Students and early-career professionals represent the future of computing. We will engage them early, support their transition into the profession, and provide trusted resources and experiences that help them launch and grow their careers. Our objective is to deliver clear value at every stage of their professional journey.</a:t>
            </a:r>
          </a:p>
          <a:p>
            <a:r>
              <a:rPr lang="en-US" sz="1200" dirty="0"/>
              <a:t>We will measure progress through continuing and increased participation in Society programs, growth in early-career involvement, and usage of our online resources. Key initiatives may include a career-path roadmap, micro-learning content, a career and skills outlook informed by our Technology Predictions, and improved visibility of our jobs board. Delivering meaningful value will naturally lead to sustained membership growth and retention.</a:t>
            </a:r>
          </a:p>
        </p:txBody>
      </p:sp>
      <p:sp>
        <p:nvSpPr>
          <p:cNvPr id="16" name="Title 1">
            <a:extLst>
              <a:ext uri="{FF2B5EF4-FFF2-40B4-BE49-F238E27FC236}">
                <a16:creationId xmlns:a16="http://schemas.microsoft.com/office/drawing/2014/main" id="{DF5C1BD7-76E3-4797-1F3B-FA2AF2B5EB65}"/>
              </a:ext>
            </a:extLst>
          </p:cNvPr>
          <p:cNvSpPr txBox="1">
            <a:spLocks/>
          </p:cNvSpPr>
          <p:nvPr/>
        </p:nvSpPr>
        <p:spPr>
          <a:xfrm>
            <a:off x="2359626" y="1269682"/>
            <a:ext cx="338422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t>ENGAGE AND RETAIN MORE STUDENTS AND EARLY-CAREER COMPUTING PROFESSIONALS</a:t>
            </a:r>
            <a:endParaRPr lang="en-US" sz="1600" dirty="0">
              <a:solidFill>
                <a:srgbClr val="002060"/>
              </a:solidFill>
            </a:endParaRPr>
          </a:p>
        </p:txBody>
      </p:sp>
      <p:cxnSp>
        <p:nvCxnSpPr>
          <p:cNvPr id="17" name="Straight Connector 16">
            <a:extLst>
              <a:ext uri="{FF2B5EF4-FFF2-40B4-BE49-F238E27FC236}">
                <a16:creationId xmlns:a16="http://schemas.microsoft.com/office/drawing/2014/main" id="{51FC91BF-3410-BB9A-D700-C27AD0C128EB}"/>
              </a:ext>
            </a:extLst>
          </p:cNvPr>
          <p:cNvCxnSpPr>
            <a:cxnSpLocks/>
          </p:cNvCxnSpPr>
          <p:nvPr/>
        </p:nvCxnSpPr>
        <p:spPr>
          <a:xfrm>
            <a:off x="88900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
        <p:nvSpPr>
          <p:cNvPr id="43" name="Title 1">
            <a:extLst>
              <a:ext uri="{FF2B5EF4-FFF2-40B4-BE49-F238E27FC236}">
                <a16:creationId xmlns:a16="http://schemas.microsoft.com/office/drawing/2014/main" id="{36DCBD62-57C8-AB37-FA2D-244549BAE1F6}"/>
              </a:ext>
            </a:extLst>
          </p:cNvPr>
          <p:cNvSpPr txBox="1">
            <a:spLocks/>
          </p:cNvSpPr>
          <p:nvPr/>
        </p:nvSpPr>
        <p:spPr>
          <a:xfrm>
            <a:off x="235962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1</a:t>
            </a:r>
          </a:p>
        </p:txBody>
      </p:sp>
      <p:pic>
        <p:nvPicPr>
          <p:cNvPr id="11" name="Picture 10" descr="A graduation cap and diploma&#10;&#10;AI-generated content may be incorrect.">
            <a:extLst>
              <a:ext uri="{FF2B5EF4-FFF2-40B4-BE49-F238E27FC236}">
                <a16:creationId xmlns:a16="http://schemas.microsoft.com/office/drawing/2014/main" id="{7D288022-EABF-B72E-09CE-7A549056C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00" y="973477"/>
            <a:ext cx="1270000" cy="1270000"/>
          </a:xfrm>
          <a:prstGeom prst="rect">
            <a:avLst/>
          </a:prstGeom>
        </p:spPr>
      </p:pic>
      <p:sp>
        <p:nvSpPr>
          <p:cNvPr id="14" name="Title 1">
            <a:extLst>
              <a:ext uri="{FF2B5EF4-FFF2-40B4-BE49-F238E27FC236}">
                <a16:creationId xmlns:a16="http://schemas.microsoft.com/office/drawing/2014/main" id="{AD46EED1-C2C2-5F08-9B32-26AB698E0A12}"/>
              </a:ext>
            </a:extLst>
          </p:cNvPr>
          <p:cNvSpPr txBox="1">
            <a:spLocks/>
          </p:cNvSpPr>
          <p:nvPr/>
        </p:nvSpPr>
        <p:spPr>
          <a:xfrm>
            <a:off x="8017476" y="1269682"/>
            <a:ext cx="338422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t>INCREASE THE VALUE PROPOSITION FOR INDUSTRY PROFESSIONALS AND ORGANIZATIONS</a:t>
            </a:r>
            <a:endParaRPr lang="en-US" sz="1600" dirty="0">
              <a:solidFill>
                <a:srgbClr val="002060"/>
              </a:solidFill>
            </a:endParaRPr>
          </a:p>
        </p:txBody>
      </p:sp>
      <p:pic>
        <p:nvPicPr>
          <p:cNvPr id="18" name="Picture 17">
            <a:extLst>
              <a:ext uri="{FF2B5EF4-FFF2-40B4-BE49-F238E27FC236}">
                <a16:creationId xmlns:a16="http://schemas.microsoft.com/office/drawing/2014/main" id="{EF298BA0-9567-1194-C302-E65269B767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58280" y="973477"/>
            <a:ext cx="1270000" cy="1270000"/>
          </a:xfrm>
          <a:prstGeom prst="rect">
            <a:avLst/>
          </a:prstGeom>
        </p:spPr>
      </p:pic>
      <p:sp>
        <p:nvSpPr>
          <p:cNvPr id="19" name="Title 1">
            <a:extLst>
              <a:ext uri="{FF2B5EF4-FFF2-40B4-BE49-F238E27FC236}">
                <a16:creationId xmlns:a16="http://schemas.microsoft.com/office/drawing/2014/main" id="{71AD7D34-1155-783B-9CAB-30D0BED49BB0}"/>
              </a:ext>
            </a:extLst>
          </p:cNvPr>
          <p:cNvSpPr txBox="1">
            <a:spLocks/>
          </p:cNvSpPr>
          <p:nvPr/>
        </p:nvSpPr>
        <p:spPr>
          <a:xfrm>
            <a:off x="801747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2</a:t>
            </a:r>
          </a:p>
        </p:txBody>
      </p:sp>
      <p:sp>
        <p:nvSpPr>
          <p:cNvPr id="20" name="TextBox 19">
            <a:extLst>
              <a:ext uri="{FF2B5EF4-FFF2-40B4-BE49-F238E27FC236}">
                <a16:creationId xmlns:a16="http://schemas.microsoft.com/office/drawing/2014/main" id="{25B27ED9-9F04-FE2E-B085-0FFF12005C55}"/>
              </a:ext>
            </a:extLst>
          </p:cNvPr>
          <p:cNvSpPr txBox="1"/>
          <p:nvPr/>
        </p:nvSpPr>
        <p:spPr>
          <a:xfrm>
            <a:off x="6558280" y="2848651"/>
            <a:ext cx="4997450" cy="2677656"/>
          </a:xfrm>
          <a:prstGeom prst="rect">
            <a:avLst/>
          </a:prstGeom>
          <a:noFill/>
        </p:spPr>
        <p:txBody>
          <a:bodyPr wrap="square" numCol="2" spcCol="274320" rtlCol="0">
            <a:spAutoFit/>
          </a:bodyPr>
          <a:lstStyle/>
          <a:p>
            <a:r>
              <a:rPr lang="en-US" sz="1200" dirty="0"/>
              <a:t>Industry collaboration is essential for advancing computing and creating real-world impact. We will engage industry professionals and organizations through programs, content, and partnerships that help them stay current, develop their workforce, and connect with leading technical communities. We will continue providing value for our members from academia, but recognize that doing the same for industry is a gap that we need to address.</a:t>
            </a:r>
          </a:p>
          <a:p>
            <a:r>
              <a:rPr lang="en-US" sz="1200" dirty="0"/>
              <a:t>We will broaden engagement across roles—such as engineering, research, product development, management, and talent development—and ensure that our offerings align with both academia and industry needs. We will periodically assess industry demand and competitive landscapes to guide new products and services, including professional development, standards, conferences, publications, and awards.</a:t>
            </a:r>
          </a:p>
        </p:txBody>
      </p:sp>
      <p:cxnSp>
        <p:nvCxnSpPr>
          <p:cNvPr id="22" name="Straight Connector 21">
            <a:extLst>
              <a:ext uri="{FF2B5EF4-FFF2-40B4-BE49-F238E27FC236}">
                <a16:creationId xmlns:a16="http://schemas.microsoft.com/office/drawing/2014/main" id="{FE429CA2-4AD8-8222-8B54-B452720CF9C5}"/>
              </a:ext>
            </a:extLst>
          </p:cNvPr>
          <p:cNvCxnSpPr>
            <a:cxnSpLocks/>
          </p:cNvCxnSpPr>
          <p:nvPr/>
        </p:nvCxnSpPr>
        <p:spPr>
          <a:xfrm>
            <a:off x="655828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90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14450-CA5A-00DD-93D9-8249C653EB74}"/>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1105357-5B0F-EBA4-C05E-29A93F3546C6}"/>
              </a:ext>
            </a:extLst>
          </p:cNvPr>
          <p:cNvSpPr>
            <a:spLocks noGrp="1"/>
          </p:cNvSpPr>
          <p:nvPr>
            <p:ph type="sldNum" sz="quarter" idx="4"/>
          </p:nvPr>
        </p:nvSpPr>
        <p:spPr>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CB389C9-B024-4416-A9BE-661E17652EA1}" type="slidenum">
              <a:rPr lang="en-US" smtClean="0"/>
              <a:pPr algn="l"/>
              <a:t>3</a:t>
            </a:fld>
            <a:endParaRPr lang="en-US" dirty="0"/>
          </a:p>
        </p:txBody>
      </p:sp>
      <p:sp>
        <p:nvSpPr>
          <p:cNvPr id="7" name="TextBox 6">
            <a:extLst>
              <a:ext uri="{FF2B5EF4-FFF2-40B4-BE49-F238E27FC236}">
                <a16:creationId xmlns:a16="http://schemas.microsoft.com/office/drawing/2014/main" id="{74BE74DA-AFEC-5014-E4A2-CE167872451C}"/>
              </a:ext>
            </a:extLst>
          </p:cNvPr>
          <p:cNvSpPr txBox="1"/>
          <p:nvPr/>
        </p:nvSpPr>
        <p:spPr>
          <a:xfrm>
            <a:off x="888999" y="2848651"/>
            <a:ext cx="4854851" cy="2308324"/>
          </a:xfrm>
          <a:prstGeom prst="rect">
            <a:avLst/>
          </a:prstGeom>
          <a:noFill/>
        </p:spPr>
        <p:txBody>
          <a:bodyPr wrap="square" numCol="2" spcCol="274320" rtlCol="0">
            <a:spAutoFit/>
          </a:bodyPr>
          <a:lstStyle/>
          <a:p>
            <a:r>
              <a:rPr lang="en-US" sz="1200" dirty="0"/>
              <a:t>We will serve as a leading source of knowledge in emerging and disruptive computing technologies, while championing ethical and humanitarian approaches to innovation. As technology rapidly evolves, we will provide trusted spaces for exploration, dialogue, learning, and responsible application.</a:t>
            </a:r>
          </a:p>
          <a:p>
            <a:r>
              <a:rPr lang="en-US" sz="1200" dirty="0"/>
              <a:t>We will proactively identify emerging areas and develop focused programs, content, and events that offer deep technical value. The annual Technology Predictions report, our Technical Communities and conferences, as well as our publications, will help guide priority areas. We will collaborate with partners to promote ethical use, humanitarian applications, and forward-looking technical communities.</a:t>
            </a:r>
          </a:p>
        </p:txBody>
      </p:sp>
      <p:sp>
        <p:nvSpPr>
          <p:cNvPr id="16" name="Title 1">
            <a:extLst>
              <a:ext uri="{FF2B5EF4-FFF2-40B4-BE49-F238E27FC236}">
                <a16:creationId xmlns:a16="http://schemas.microsoft.com/office/drawing/2014/main" id="{706D5346-6AA8-17E8-85B9-3988D7A60D8A}"/>
              </a:ext>
            </a:extLst>
          </p:cNvPr>
          <p:cNvSpPr txBox="1">
            <a:spLocks/>
          </p:cNvSpPr>
          <p:nvPr/>
        </p:nvSpPr>
        <p:spPr>
          <a:xfrm>
            <a:off x="2359626" y="1269682"/>
            <a:ext cx="338422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solidFill>
                  <a:srgbClr val="002060"/>
                </a:solidFill>
              </a:rPr>
              <a:t>LEAD IN EMERGING TECHNOLOGIES WHILE UPHOLDING ETHICAL USE AND HUMANITARIAN PRINCIPLES</a:t>
            </a:r>
          </a:p>
        </p:txBody>
      </p:sp>
      <p:cxnSp>
        <p:nvCxnSpPr>
          <p:cNvPr id="17" name="Straight Connector 16">
            <a:extLst>
              <a:ext uri="{FF2B5EF4-FFF2-40B4-BE49-F238E27FC236}">
                <a16:creationId xmlns:a16="http://schemas.microsoft.com/office/drawing/2014/main" id="{9EB5CA42-2159-97A7-3C7A-2EB9CA5076A8}"/>
              </a:ext>
            </a:extLst>
          </p:cNvPr>
          <p:cNvCxnSpPr>
            <a:cxnSpLocks/>
          </p:cNvCxnSpPr>
          <p:nvPr/>
        </p:nvCxnSpPr>
        <p:spPr>
          <a:xfrm>
            <a:off x="88900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
        <p:nvSpPr>
          <p:cNvPr id="43" name="Title 1">
            <a:extLst>
              <a:ext uri="{FF2B5EF4-FFF2-40B4-BE49-F238E27FC236}">
                <a16:creationId xmlns:a16="http://schemas.microsoft.com/office/drawing/2014/main" id="{DFCE85D8-F12B-EAE3-FF37-8365917535C2}"/>
              </a:ext>
            </a:extLst>
          </p:cNvPr>
          <p:cNvSpPr txBox="1">
            <a:spLocks/>
          </p:cNvSpPr>
          <p:nvPr/>
        </p:nvSpPr>
        <p:spPr>
          <a:xfrm>
            <a:off x="235962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3</a:t>
            </a:r>
          </a:p>
        </p:txBody>
      </p:sp>
      <p:pic>
        <p:nvPicPr>
          <p:cNvPr id="11" name="Picture 10">
            <a:extLst>
              <a:ext uri="{FF2B5EF4-FFF2-40B4-BE49-F238E27FC236}">
                <a16:creationId xmlns:a16="http://schemas.microsoft.com/office/drawing/2014/main" id="{87F614B2-443E-9E43-58C4-B7A21DFDD50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89000" y="973477"/>
            <a:ext cx="1270000" cy="1270000"/>
          </a:xfrm>
          <a:prstGeom prst="rect">
            <a:avLst/>
          </a:prstGeom>
        </p:spPr>
      </p:pic>
      <p:sp>
        <p:nvSpPr>
          <p:cNvPr id="14" name="Title 1">
            <a:extLst>
              <a:ext uri="{FF2B5EF4-FFF2-40B4-BE49-F238E27FC236}">
                <a16:creationId xmlns:a16="http://schemas.microsoft.com/office/drawing/2014/main" id="{E1B7CD8D-B560-CA0C-C45E-123D69328401}"/>
              </a:ext>
            </a:extLst>
          </p:cNvPr>
          <p:cNvSpPr txBox="1">
            <a:spLocks/>
          </p:cNvSpPr>
          <p:nvPr/>
        </p:nvSpPr>
        <p:spPr>
          <a:xfrm>
            <a:off x="8017476" y="1269682"/>
            <a:ext cx="338422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t>EXPAND AND EMPOWER THE VOLUNTEER COMMUNITY THROUGH GROWTH AND RECOGNITION</a:t>
            </a:r>
            <a:endParaRPr lang="en-US" sz="1600" dirty="0">
              <a:solidFill>
                <a:srgbClr val="002060"/>
              </a:solidFill>
            </a:endParaRPr>
          </a:p>
        </p:txBody>
      </p:sp>
      <p:pic>
        <p:nvPicPr>
          <p:cNvPr id="18" name="Picture 17">
            <a:extLst>
              <a:ext uri="{FF2B5EF4-FFF2-40B4-BE49-F238E27FC236}">
                <a16:creationId xmlns:a16="http://schemas.microsoft.com/office/drawing/2014/main" id="{D741CE0D-1419-1E43-20F2-F9EA8508F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58280" y="973477"/>
            <a:ext cx="1270000" cy="1270000"/>
          </a:xfrm>
          <a:prstGeom prst="rect">
            <a:avLst/>
          </a:prstGeom>
        </p:spPr>
      </p:pic>
      <p:sp>
        <p:nvSpPr>
          <p:cNvPr id="19" name="Title 1">
            <a:extLst>
              <a:ext uri="{FF2B5EF4-FFF2-40B4-BE49-F238E27FC236}">
                <a16:creationId xmlns:a16="http://schemas.microsoft.com/office/drawing/2014/main" id="{B671FB1A-9CAD-505D-00A4-96FD620C17D7}"/>
              </a:ext>
            </a:extLst>
          </p:cNvPr>
          <p:cNvSpPr txBox="1">
            <a:spLocks/>
          </p:cNvSpPr>
          <p:nvPr/>
        </p:nvSpPr>
        <p:spPr>
          <a:xfrm>
            <a:off x="801747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4</a:t>
            </a:r>
          </a:p>
        </p:txBody>
      </p:sp>
      <p:sp>
        <p:nvSpPr>
          <p:cNvPr id="20" name="TextBox 19">
            <a:extLst>
              <a:ext uri="{FF2B5EF4-FFF2-40B4-BE49-F238E27FC236}">
                <a16:creationId xmlns:a16="http://schemas.microsoft.com/office/drawing/2014/main" id="{B766ADCF-774A-A251-905A-C6167078D104}"/>
              </a:ext>
            </a:extLst>
          </p:cNvPr>
          <p:cNvSpPr txBox="1"/>
          <p:nvPr/>
        </p:nvSpPr>
        <p:spPr>
          <a:xfrm>
            <a:off x="6558280" y="2848651"/>
            <a:ext cx="5180330" cy="1754326"/>
          </a:xfrm>
          <a:prstGeom prst="rect">
            <a:avLst/>
          </a:prstGeom>
          <a:noFill/>
        </p:spPr>
        <p:txBody>
          <a:bodyPr wrap="square" numCol="2" spcCol="274320" rtlCol="0">
            <a:spAutoFit/>
          </a:bodyPr>
          <a:lstStyle/>
          <a:p>
            <a:r>
              <a:rPr lang="en-US" sz="1200" dirty="0"/>
              <a:t>Our volunteers drive our impact. We will grow the community of volunteers, provide clear pathways to leadership, and recognize their contributions. We will create welcoming entry points for new volunteers and empower experienced leaders to mentor and develop the next generation. We will map volunteer pathways, target calls for participation, and offer opportunities that fit a range of availability—from short-term engagements to long-term leadership roles. We will also expand recognition programs, including digital badges and other public acknowledgments, to highlight service and achievements.</a:t>
            </a:r>
          </a:p>
        </p:txBody>
      </p:sp>
      <p:cxnSp>
        <p:nvCxnSpPr>
          <p:cNvPr id="22" name="Straight Connector 21">
            <a:extLst>
              <a:ext uri="{FF2B5EF4-FFF2-40B4-BE49-F238E27FC236}">
                <a16:creationId xmlns:a16="http://schemas.microsoft.com/office/drawing/2014/main" id="{752753D4-E44A-238A-8D63-9D0A79B97049}"/>
              </a:ext>
            </a:extLst>
          </p:cNvPr>
          <p:cNvCxnSpPr>
            <a:cxnSpLocks/>
          </p:cNvCxnSpPr>
          <p:nvPr/>
        </p:nvCxnSpPr>
        <p:spPr>
          <a:xfrm>
            <a:off x="655828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96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86915-758B-3B03-190A-28C5E3E4F6A0}"/>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A67E7DCB-2BD1-6E9C-AE7B-AEF710D44F58}"/>
              </a:ext>
            </a:extLst>
          </p:cNvPr>
          <p:cNvSpPr>
            <a:spLocks noGrp="1"/>
          </p:cNvSpPr>
          <p:nvPr>
            <p:ph type="sldNum" sz="quarter" idx="4"/>
          </p:nvPr>
        </p:nvSpPr>
        <p:spPr>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CB389C9-B024-4416-A9BE-661E17652EA1}" type="slidenum">
              <a:rPr lang="en-US" smtClean="0"/>
              <a:pPr algn="l"/>
              <a:t>4</a:t>
            </a:fld>
            <a:endParaRPr lang="en-US" dirty="0"/>
          </a:p>
        </p:txBody>
      </p:sp>
      <p:sp>
        <p:nvSpPr>
          <p:cNvPr id="7" name="TextBox 6">
            <a:extLst>
              <a:ext uri="{FF2B5EF4-FFF2-40B4-BE49-F238E27FC236}">
                <a16:creationId xmlns:a16="http://schemas.microsoft.com/office/drawing/2014/main" id="{1DCE0D21-0E55-4140-2429-E7A2C820189B}"/>
              </a:ext>
            </a:extLst>
          </p:cNvPr>
          <p:cNvSpPr txBox="1"/>
          <p:nvPr/>
        </p:nvSpPr>
        <p:spPr>
          <a:xfrm>
            <a:off x="888999" y="2848651"/>
            <a:ext cx="4854851" cy="1754326"/>
          </a:xfrm>
          <a:prstGeom prst="rect">
            <a:avLst/>
          </a:prstGeom>
          <a:noFill/>
        </p:spPr>
        <p:txBody>
          <a:bodyPr wrap="square" numCol="2" spcCol="274320" rtlCol="0">
            <a:spAutoFit/>
          </a:bodyPr>
          <a:lstStyle/>
          <a:p>
            <a:r>
              <a:rPr lang="en-US" sz="1200" dirty="0"/>
              <a:t>To remain relevant and effective, we will operate with agility, responsiveness, and clarity in how we develop, manage, and evolve Society activities. We will support innovation while also making timely decisions on improving, continuing, or sunsetting programs. We will streamline proposal and launch processes, define lifecycle criteria early, and use clear metrics to evaluate success and guide course corrections. Decision-making authority may be distributed more broadly among volunteers and staff to improve responsiveness and execution.</a:t>
            </a:r>
          </a:p>
        </p:txBody>
      </p:sp>
      <p:sp>
        <p:nvSpPr>
          <p:cNvPr id="16" name="Title 1">
            <a:extLst>
              <a:ext uri="{FF2B5EF4-FFF2-40B4-BE49-F238E27FC236}">
                <a16:creationId xmlns:a16="http://schemas.microsoft.com/office/drawing/2014/main" id="{973FA0F6-BBAC-F719-232F-A7502DAA7835}"/>
              </a:ext>
            </a:extLst>
          </p:cNvPr>
          <p:cNvSpPr txBox="1">
            <a:spLocks/>
          </p:cNvSpPr>
          <p:nvPr/>
        </p:nvSpPr>
        <p:spPr>
          <a:xfrm>
            <a:off x="2359626" y="1269682"/>
            <a:ext cx="338422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t>BE AGILE IN DEVELOPING AND MANAGING SOCIETY ACTIVITIES</a:t>
            </a:r>
            <a:endParaRPr lang="en-US" sz="1600" dirty="0">
              <a:solidFill>
                <a:srgbClr val="002060"/>
              </a:solidFill>
            </a:endParaRPr>
          </a:p>
        </p:txBody>
      </p:sp>
      <p:cxnSp>
        <p:nvCxnSpPr>
          <p:cNvPr id="17" name="Straight Connector 16">
            <a:extLst>
              <a:ext uri="{FF2B5EF4-FFF2-40B4-BE49-F238E27FC236}">
                <a16:creationId xmlns:a16="http://schemas.microsoft.com/office/drawing/2014/main" id="{39D7E5AB-58E1-2DB5-BADE-C29B4A84E864}"/>
              </a:ext>
            </a:extLst>
          </p:cNvPr>
          <p:cNvCxnSpPr>
            <a:cxnSpLocks/>
          </p:cNvCxnSpPr>
          <p:nvPr/>
        </p:nvCxnSpPr>
        <p:spPr>
          <a:xfrm>
            <a:off x="88900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
        <p:nvSpPr>
          <p:cNvPr id="43" name="Title 1">
            <a:extLst>
              <a:ext uri="{FF2B5EF4-FFF2-40B4-BE49-F238E27FC236}">
                <a16:creationId xmlns:a16="http://schemas.microsoft.com/office/drawing/2014/main" id="{B3222877-A446-2146-135B-A49857811FD0}"/>
              </a:ext>
            </a:extLst>
          </p:cNvPr>
          <p:cNvSpPr txBox="1">
            <a:spLocks/>
          </p:cNvSpPr>
          <p:nvPr/>
        </p:nvSpPr>
        <p:spPr>
          <a:xfrm>
            <a:off x="235962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5</a:t>
            </a:r>
          </a:p>
        </p:txBody>
      </p:sp>
      <p:pic>
        <p:nvPicPr>
          <p:cNvPr id="11" name="Picture 10">
            <a:extLst>
              <a:ext uri="{FF2B5EF4-FFF2-40B4-BE49-F238E27FC236}">
                <a16:creationId xmlns:a16="http://schemas.microsoft.com/office/drawing/2014/main" id="{A29ADBC1-B044-C135-22F8-EE2A1A1B31E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89000" y="973477"/>
            <a:ext cx="1270000" cy="1270000"/>
          </a:xfrm>
          <a:prstGeom prst="rect">
            <a:avLst/>
          </a:prstGeom>
        </p:spPr>
      </p:pic>
      <p:sp>
        <p:nvSpPr>
          <p:cNvPr id="14" name="Title 1">
            <a:extLst>
              <a:ext uri="{FF2B5EF4-FFF2-40B4-BE49-F238E27FC236}">
                <a16:creationId xmlns:a16="http://schemas.microsoft.com/office/drawing/2014/main" id="{76BBA9A7-7E84-A21E-7823-532FD9BA05F7}"/>
              </a:ext>
            </a:extLst>
          </p:cNvPr>
          <p:cNvSpPr txBox="1">
            <a:spLocks/>
          </p:cNvSpPr>
          <p:nvPr/>
        </p:nvSpPr>
        <p:spPr>
          <a:xfrm>
            <a:off x="8017476" y="1269682"/>
            <a:ext cx="304676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solidFill>
                  <a:srgbClr val="002060"/>
                </a:solidFill>
              </a:rPr>
              <a:t>BROADEN PARTICIPATION IN SOCIETY ACTIVITIES</a:t>
            </a:r>
          </a:p>
        </p:txBody>
      </p:sp>
      <p:pic>
        <p:nvPicPr>
          <p:cNvPr id="18" name="Picture 17">
            <a:extLst>
              <a:ext uri="{FF2B5EF4-FFF2-40B4-BE49-F238E27FC236}">
                <a16:creationId xmlns:a16="http://schemas.microsoft.com/office/drawing/2014/main" id="{A8F88FD7-4866-0B03-80FF-EF39E06485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58280" y="973477"/>
            <a:ext cx="1270000" cy="1270000"/>
          </a:xfrm>
          <a:prstGeom prst="rect">
            <a:avLst/>
          </a:prstGeom>
        </p:spPr>
      </p:pic>
      <p:sp>
        <p:nvSpPr>
          <p:cNvPr id="19" name="Title 1">
            <a:extLst>
              <a:ext uri="{FF2B5EF4-FFF2-40B4-BE49-F238E27FC236}">
                <a16:creationId xmlns:a16="http://schemas.microsoft.com/office/drawing/2014/main" id="{07E240B1-EB0D-7047-9CC3-213F623308A3}"/>
              </a:ext>
            </a:extLst>
          </p:cNvPr>
          <p:cNvSpPr txBox="1">
            <a:spLocks/>
          </p:cNvSpPr>
          <p:nvPr/>
        </p:nvSpPr>
        <p:spPr>
          <a:xfrm>
            <a:off x="801747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6</a:t>
            </a:r>
          </a:p>
        </p:txBody>
      </p:sp>
      <p:sp>
        <p:nvSpPr>
          <p:cNvPr id="20" name="TextBox 19">
            <a:extLst>
              <a:ext uri="{FF2B5EF4-FFF2-40B4-BE49-F238E27FC236}">
                <a16:creationId xmlns:a16="http://schemas.microsoft.com/office/drawing/2014/main" id="{1E3FBE92-A719-2424-FF91-87D7E2D036F3}"/>
              </a:ext>
            </a:extLst>
          </p:cNvPr>
          <p:cNvSpPr txBox="1"/>
          <p:nvPr/>
        </p:nvSpPr>
        <p:spPr>
          <a:xfrm>
            <a:off x="6558280" y="2848651"/>
            <a:ext cx="5180330" cy="1754326"/>
          </a:xfrm>
          <a:prstGeom prst="rect">
            <a:avLst/>
          </a:prstGeom>
          <a:noFill/>
        </p:spPr>
        <p:txBody>
          <a:bodyPr wrap="square" numCol="2" spcCol="274320" rtlCol="0">
            <a:spAutoFit/>
          </a:bodyPr>
          <a:lstStyle/>
          <a:p>
            <a:r>
              <a:rPr lang="en-US" sz="1200" dirty="0"/>
              <a:t>We will broaden participation by engaging and supporting computing professionals from all regions, backgrounds, career stages, and perspectives. Increasing representation strengthens innovation and helps us better serve the global computing community. We will expand outreach, remove barriers to access, and create engagement channels tailored to diverse needs. This may include addressing challenges related to cost, language, accessibility, and visibility of role models. Our activities, communities, committees, and leadership structures will reflect the diversity of the global computing ecosystem.</a:t>
            </a:r>
          </a:p>
        </p:txBody>
      </p:sp>
      <p:cxnSp>
        <p:nvCxnSpPr>
          <p:cNvPr id="22" name="Straight Connector 21">
            <a:extLst>
              <a:ext uri="{FF2B5EF4-FFF2-40B4-BE49-F238E27FC236}">
                <a16:creationId xmlns:a16="http://schemas.microsoft.com/office/drawing/2014/main" id="{89F99117-822B-D0EB-70DB-37C10B898619}"/>
              </a:ext>
            </a:extLst>
          </p:cNvPr>
          <p:cNvCxnSpPr>
            <a:cxnSpLocks/>
          </p:cNvCxnSpPr>
          <p:nvPr/>
        </p:nvCxnSpPr>
        <p:spPr>
          <a:xfrm>
            <a:off x="655828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61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BBBA0-BB6D-0F31-4C01-7E46EC4F5D0F}"/>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11AABB7-7BA7-79E2-C391-5A779F79E0F0}"/>
              </a:ext>
            </a:extLst>
          </p:cNvPr>
          <p:cNvSpPr>
            <a:spLocks noGrp="1"/>
          </p:cNvSpPr>
          <p:nvPr>
            <p:ph type="sldNum" sz="quarter" idx="4"/>
          </p:nvPr>
        </p:nvSpPr>
        <p:spPr>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8CB389C9-B024-4416-A9BE-661E17652EA1}" type="slidenum">
              <a:rPr lang="en-US" smtClean="0"/>
              <a:pPr algn="l"/>
              <a:t>5</a:t>
            </a:fld>
            <a:endParaRPr lang="en-US" dirty="0"/>
          </a:p>
        </p:txBody>
      </p:sp>
      <p:sp>
        <p:nvSpPr>
          <p:cNvPr id="7" name="TextBox 6">
            <a:extLst>
              <a:ext uri="{FF2B5EF4-FFF2-40B4-BE49-F238E27FC236}">
                <a16:creationId xmlns:a16="http://schemas.microsoft.com/office/drawing/2014/main" id="{84B5F647-0658-4A6D-F729-D005139094C7}"/>
              </a:ext>
            </a:extLst>
          </p:cNvPr>
          <p:cNvSpPr txBox="1"/>
          <p:nvPr/>
        </p:nvSpPr>
        <p:spPr>
          <a:xfrm>
            <a:off x="888999" y="2848651"/>
            <a:ext cx="4854851" cy="1754326"/>
          </a:xfrm>
          <a:prstGeom prst="rect">
            <a:avLst/>
          </a:prstGeom>
          <a:noFill/>
        </p:spPr>
        <p:txBody>
          <a:bodyPr wrap="square" numCol="2" spcCol="274320" rtlCol="0">
            <a:spAutoFit/>
          </a:bodyPr>
          <a:lstStyle/>
          <a:p>
            <a:r>
              <a:rPr lang="en-US" sz="1200" dirty="0"/>
              <a:t>Computing drives progress across many fields. We will promote interdisciplinary collaboration by partnering with other technical communities across IEEE and beyond, engaging new audiences, and showcasing applied computing in real-world domains. We will create opportunities for joint events, interdisciplinary conference sessions, shared initiatives, and externally facing partnerships. Working with other IEEE societies and external organizations will help us expand our reach, relevance, and impact.</a:t>
            </a:r>
          </a:p>
        </p:txBody>
      </p:sp>
      <p:sp>
        <p:nvSpPr>
          <p:cNvPr id="16" name="Title 1">
            <a:extLst>
              <a:ext uri="{FF2B5EF4-FFF2-40B4-BE49-F238E27FC236}">
                <a16:creationId xmlns:a16="http://schemas.microsoft.com/office/drawing/2014/main" id="{0F7DE45E-F41F-96FF-451B-BC37583EBCA0}"/>
              </a:ext>
            </a:extLst>
          </p:cNvPr>
          <p:cNvSpPr txBox="1">
            <a:spLocks/>
          </p:cNvSpPr>
          <p:nvPr/>
        </p:nvSpPr>
        <p:spPr>
          <a:xfrm>
            <a:off x="2359626" y="1269682"/>
            <a:ext cx="338422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t>FOSTER INTERDISCIPLINARY COLLABORATION AND PARTNERSHIPS</a:t>
            </a:r>
            <a:endParaRPr lang="en-US" sz="1600" dirty="0">
              <a:solidFill>
                <a:srgbClr val="002060"/>
              </a:solidFill>
            </a:endParaRPr>
          </a:p>
        </p:txBody>
      </p:sp>
      <p:cxnSp>
        <p:nvCxnSpPr>
          <p:cNvPr id="17" name="Straight Connector 16">
            <a:extLst>
              <a:ext uri="{FF2B5EF4-FFF2-40B4-BE49-F238E27FC236}">
                <a16:creationId xmlns:a16="http://schemas.microsoft.com/office/drawing/2014/main" id="{D8F8E7AB-5600-89BA-C366-9211F0F2A4A2}"/>
              </a:ext>
            </a:extLst>
          </p:cNvPr>
          <p:cNvCxnSpPr>
            <a:cxnSpLocks/>
          </p:cNvCxnSpPr>
          <p:nvPr/>
        </p:nvCxnSpPr>
        <p:spPr>
          <a:xfrm>
            <a:off x="88900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
        <p:nvSpPr>
          <p:cNvPr id="43" name="Title 1">
            <a:extLst>
              <a:ext uri="{FF2B5EF4-FFF2-40B4-BE49-F238E27FC236}">
                <a16:creationId xmlns:a16="http://schemas.microsoft.com/office/drawing/2014/main" id="{2ACF7B85-C8E9-5714-FA4D-A18E0D3DC4F7}"/>
              </a:ext>
            </a:extLst>
          </p:cNvPr>
          <p:cNvSpPr txBox="1">
            <a:spLocks/>
          </p:cNvSpPr>
          <p:nvPr/>
        </p:nvSpPr>
        <p:spPr>
          <a:xfrm>
            <a:off x="235962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7</a:t>
            </a:r>
          </a:p>
        </p:txBody>
      </p:sp>
      <p:pic>
        <p:nvPicPr>
          <p:cNvPr id="11" name="Picture 10">
            <a:extLst>
              <a:ext uri="{FF2B5EF4-FFF2-40B4-BE49-F238E27FC236}">
                <a16:creationId xmlns:a16="http://schemas.microsoft.com/office/drawing/2014/main" id="{0BCB2764-9D3B-D10F-0696-3E0F491DE2B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89000" y="973477"/>
            <a:ext cx="1270000" cy="1270000"/>
          </a:xfrm>
          <a:prstGeom prst="rect">
            <a:avLst/>
          </a:prstGeom>
        </p:spPr>
      </p:pic>
      <p:sp>
        <p:nvSpPr>
          <p:cNvPr id="14" name="Title 1">
            <a:extLst>
              <a:ext uri="{FF2B5EF4-FFF2-40B4-BE49-F238E27FC236}">
                <a16:creationId xmlns:a16="http://schemas.microsoft.com/office/drawing/2014/main" id="{52CAB9BA-58DC-6122-4276-1D2E8CB9F1AF}"/>
              </a:ext>
            </a:extLst>
          </p:cNvPr>
          <p:cNvSpPr txBox="1">
            <a:spLocks/>
          </p:cNvSpPr>
          <p:nvPr/>
        </p:nvSpPr>
        <p:spPr>
          <a:xfrm>
            <a:off x="8017476" y="1269682"/>
            <a:ext cx="3285524" cy="677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40000"/>
              </a:lnSpc>
            </a:pPr>
            <a:r>
              <a:rPr lang="en-US" sz="1600" dirty="0"/>
              <a:t>CONTINUE TO UPHOLD SCIENTIFIC INTEGRITY IN ALL SOCIETY ACTIVITIES AND PRODUCTS</a:t>
            </a:r>
            <a:endParaRPr lang="en-US" sz="1600" dirty="0">
              <a:solidFill>
                <a:srgbClr val="002060"/>
              </a:solidFill>
            </a:endParaRPr>
          </a:p>
        </p:txBody>
      </p:sp>
      <p:pic>
        <p:nvPicPr>
          <p:cNvPr id="18" name="Picture 17">
            <a:extLst>
              <a:ext uri="{FF2B5EF4-FFF2-40B4-BE49-F238E27FC236}">
                <a16:creationId xmlns:a16="http://schemas.microsoft.com/office/drawing/2014/main" id="{A4F1FE39-1DBB-94B6-8E5F-FD0FC80EDD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58280" y="973477"/>
            <a:ext cx="1270000" cy="1270000"/>
          </a:xfrm>
          <a:prstGeom prst="rect">
            <a:avLst/>
          </a:prstGeom>
        </p:spPr>
      </p:pic>
      <p:sp>
        <p:nvSpPr>
          <p:cNvPr id="19" name="Title 1">
            <a:extLst>
              <a:ext uri="{FF2B5EF4-FFF2-40B4-BE49-F238E27FC236}">
                <a16:creationId xmlns:a16="http://schemas.microsoft.com/office/drawing/2014/main" id="{D149AB77-E424-91CC-2A01-53AEA2505FCF}"/>
              </a:ext>
            </a:extLst>
          </p:cNvPr>
          <p:cNvSpPr txBox="1">
            <a:spLocks/>
          </p:cNvSpPr>
          <p:nvPr/>
        </p:nvSpPr>
        <p:spPr>
          <a:xfrm>
            <a:off x="8017476" y="760070"/>
            <a:ext cx="1904796" cy="426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800" dirty="0">
                <a:solidFill>
                  <a:schemeClr val="accent6"/>
                </a:solidFill>
              </a:rPr>
              <a:t>GOAL 8</a:t>
            </a:r>
          </a:p>
        </p:txBody>
      </p:sp>
      <p:sp>
        <p:nvSpPr>
          <p:cNvPr id="20" name="TextBox 19">
            <a:extLst>
              <a:ext uri="{FF2B5EF4-FFF2-40B4-BE49-F238E27FC236}">
                <a16:creationId xmlns:a16="http://schemas.microsoft.com/office/drawing/2014/main" id="{1BFCF625-183F-530E-67BD-57D96BA52516}"/>
              </a:ext>
            </a:extLst>
          </p:cNvPr>
          <p:cNvSpPr txBox="1"/>
          <p:nvPr/>
        </p:nvSpPr>
        <p:spPr>
          <a:xfrm>
            <a:off x="6558280" y="2848651"/>
            <a:ext cx="5180330" cy="1754326"/>
          </a:xfrm>
          <a:prstGeom prst="rect">
            <a:avLst/>
          </a:prstGeom>
          <a:noFill/>
        </p:spPr>
        <p:txBody>
          <a:bodyPr wrap="square" numCol="2" spcCol="274320" rtlCol="0">
            <a:spAutoFit/>
          </a:bodyPr>
          <a:lstStyle/>
          <a:p>
            <a:r>
              <a:rPr lang="en-US" sz="1200" dirty="0"/>
              <a:t>Trust is fundamental. We will continue to uphold the highest standards of scientific integrity across all publications, conferences, programs, and activities. We will also continue to encourage reproducibility to promote transparency and scientific advances. We will strengthen existing policies, improve violation detection capabilities, and implement consistent, timely processes for addressing integrity cases. We will establish automation and trend analysis to keep up with the evolving landscape of ethical and scientific challenges.</a:t>
            </a:r>
          </a:p>
        </p:txBody>
      </p:sp>
      <p:cxnSp>
        <p:nvCxnSpPr>
          <p:cNvPr id="22" name="Straight Connector 21">
            <a:extLst>
              <a:ext uri="{FF2B5EF4-FFF2-40B4-BE49-F238E27FC236}">
                <a16:creationId xmlns:a16="http://schemas.microsoft.com/office/drawing/2014/main" id="{FA277AD0-B288-5A6D-B910-4221D27A9338}"/>
              </a:ext>
            </a:extLst>
          </p:cNvPr>
          <p:cNvCxnSpPr>
            <a:cxnSpLocks/>
          </p:cNvCxnSpPr>
          <p:nvPr/>
        </p:nvCxnSpPr>
        <p:spPr>
          <a:xfrm>
            <a:off x="6558280" y="2485855"/>
            <a:ext cx="2013730" cy="0"/>
          </a:xfrm>
          <a:prstGeom prst="line">
            <a:avLst/>
          </a:prstGeom>
          <a:ln w="47625">
            <a:solidFill>
              <a:srgbClr val="FAA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76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IEEE Computer Society 2021">
      <a:dk1>
        <a:srgbClr val="000000"/>
      </a:dk1>
      <a:lt1>
        <a:srgbClr val="FFFFFF"/>
      </a:lt1>
      <a:dk2>
        <a:srgbClr val="39302A"/>
      </a:dk2>
      <a:lt2>
        <a:srgbClr val="E5DEDB"/>
      </a:lt2>
      <a:accent1>
        <a:srgbClr val="FAA300"/>
      </a:accent1>
      <a:accent2>
        <a:srgbClr val="FFD100"/>
      </a:accent2>
      <a:accent3>
        <a:srgbClr val="00619B"/>
      </a:accent3>
      <a:accent4>
        <a:srgbClr val="00B5E2"/>
      </a:accent4>
      <a:accent5>
        <a:srgbClr val="002855"/>
      </a:accent5>
      <a:accent6>
        <a:srgbClr val="E87722"/>
      </a:accent6>
      <a:hlink>
        <a:srgbClr val="2998E3"/>
      </a:hlink>
      <a:folHlink>
        <a:srgbClr val="7F723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BlankTemplate-widescreen-2024.potx" id="{89BA508B-69B6-4BCB-A16E-8299A64B481D}" vid="{D4CEAAE6-ADE3-462E-849C-87AC18CC91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176</TotalTime>
  <Words>1157</Words>
  <Application>Microsoft Macintosh PowerPoint</Application>
  <PresentationFormat>Widescreen</PresentationFormat>
  <Paragraphs>41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Arial</vt:lpstr>
      <vt:lpstr>Calibri</vt:lpstr>
      <vt:lpstr>Office Theme</vt:lpstr>
      <vt:lpstr>Introduction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Jennie Zhu-Mai</dc:creator>
  <cp:keywords/>
  <dc:description/>
  <cp:lastModifiedBy>Hee Young Lee</cp:lastModifiedBy>
  <cp:revision>8</cp:revision>
  <dcterms:created xsi:type="dcterms:W3CDTF">2024-04-15T18:02:30Z</dcterms:created>
  <dcterms:modified xsi:type="dcterms:W3CDTF">2026-01-06T23:19:13Z</dcterms:modified>
  <cp:category/>
</cp:coreProperties>
</file>